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7432000" cy="32918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6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6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6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6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86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5"/>
    <p:restoredTop sz="94658"/>
  </p:normalViewPr>
  <p:slideViewPr>
    <p:cSldViewPr>
      <p:cViewPr varScale="1">
        <p:scale>
          <a:sx n="25" d="100"/>
          <a:sy n="25" d="100"/>
        </p:scale>
        <p:origin x="3144" y="168"/>
      </p:cViewPr>
      <p:guideLst>
        <p:guide orient="horz" pos="10368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11C4879-F0AA-5C47-93FC-8EB31EFCB7C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5166869-97F1-0541-B96F-9876F59DB96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4A9D2DF-A9E4-3049-B241-370C8AE99AE9}" type="datetimeFigureOut">
              <a:rPr lang="en-US" altLang="en-US"/>
              <a:pPr/>
              <a:t>2/25/25</a:t>
            </a:fld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45BCBBF-5FE3-2E43-93FB-AFB81D2F56F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0250" y="685800"/>
            <a:ext cx="2857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3D4136A4-4DCC-EE4D-B998-AD3C52904B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DB88A017-6977-F545-8F02-29421132FF8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92FC4285-17A1-284D-BD4E-134C525533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7398206-EFC7-F047-90EB-6010E6A300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3193F43-2BD1-C941-AC9F-35BC92325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79BAD2C-1C4B-1D44-BAF0-9766CD2AD8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Calibri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0226675"/>
            <a:ext cx="23317200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8653125"/>
            <a:ext cx="19202400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3B011C-74D9-454C-AC4E-A4B621813F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0DB8F6-B47E-4945-AF97-D567E81C63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0ED9A5-26D0-AA42-97D5-A56E6DB12F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DC6C42-336B-E546-A21F-A8D3ABD171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92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1CD9265-31DB-184E-BE50-FACEAF1CFC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F787E5-1C6B-A14F-9A02-BDAF38D0C0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825A35-8BC6-1544-B56A-3E17972079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03C77C-14F1-9443-B12B-4018051A6D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245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888200" y="1317625"/>
            <a:ext cx="6172200" cy="280876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1317625"/>
            <a:ext cx="18364200" cy="280876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C4FE7-C12D-0048-9396-503C7EEA89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57BD41-7305-0840-B9C6-CAF78CCCFA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107AAC-4DB3-4945-9984-37757C95B1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971D70-96AE-1B4D-8DC4-ACD0F93B58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41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C1DD97-8FEB-CE4E-87F0-654D5C3E3F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9A1F2A-86C8-5B4C-B8D8-7A5FCBA3C7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BF8657-0B1E-B440-859F-0895AD3163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2FD833-10BE-F94E-A463-C870AB059B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322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21153438"/>
            <a:ext cx="23317200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13952538"/>
            <a:ext cx="23317200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9F91D1-3501-E549-A2D5-CB581FC2C5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07ED61-24F9-E74F-8E8D-F64FC53468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2E02BE-9297-7046-AFF8-257766F80F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9539E8-9B5B-6F48-8CBF-D94A1ADBEB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906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7680325"/>
            <a:ext cx="12268200" cy="21724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92200" y="7680325"/>
            <a:ext cx="12268200" cy="21724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BE4DA9-6C2C-2742-BC64-23EA3C630F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3D3CFD-4482-D849-B68F-A38C9F8C9B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33B96D-4920-7048-B2C2-09C64ED7D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41B439-2097-274D-AD11-FF5D9B7F56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531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7369175"/>
            <a:ext cx="12120563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10439400"/>
            <a:ext cx="12120563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7369175"/>
            <a:ext cx="12125325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10439400"/>
            <a:ext cx="12125325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051E480-223E-344C-AAAC-0FB2FCE53E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2B37CD3-3A9D-B14B-88A2-144102D5FE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C628B5E-FC0B-D248-8269-92B2A98040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988840-BD4A-9641-9276-6D7CB96EEB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012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58F7DDD-50D4-754A-8370-61251F4474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AC0A78D-B353-7F4B-A5A4-0B757E3F64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1C8F957-7C6A-A34B-992E-7E1DE89BAA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2C02BB-CE03-F24A-9630-06958AC5B2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037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95C9DF5-A5EC-1348-A0B3-0DAB7FFA2B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DB20CFD-230A-764D-B991-4B4C77201C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3994A18-2085-904F-B351-7A8F774C0E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C0716-E484-E44D-909E-39102B65EC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38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311275"/>
            <a:ext cx="9024938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1311275"/>
            <a:ext cx="1533525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6888163"/>
            <a:ext cx="9024938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B34908-90C3-D249-8D4B-7600702A6F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636643-D85F-3E4D-A187-F464681D6C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2897A3-FDB6-4F46-B5B4-3BF577E961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CC10B6-9490-654F-8067-56E7EF40E1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17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23042563"/>
            <a:ext cx="16459200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2941638"/>
            <a:ext cx="16459200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25763538"/>
            <a:ext cx="16459200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48F574-C064-7547-ACDB-DF9DEE5B94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F8056B-1747-5449-9F48-CAFC6636F0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329357-AF4C-CC4A-88B8-E1A67B1A34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513CB0-B6C6-2A4E-997B-492A9EC15C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71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68DDBC3-DEF1-A74F-A9E9-4EB29F239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1317625"/>
            <a:ext cx="24688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4857" tIns="172428" rIns="344857" bIns="1724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25872DB-07C1-6A48-9D93-9CB39381FC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7680325"/>
            <a:ext cx="24688800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4857" tIns="172428" rIns="344857" bIns="1724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22B5DFE-056E-2A4D-9F2C-EF45D5976FE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29976763"/>
            <a:ext cx="6400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4857" tIns="172428" rIns="344857" bIns="172428" numCol="1" anchor="t" anchorCtr="0" compatLnSpc="1">
            <a:prstTxWarp prst="textNoShape">
              <a:avLst/>
            </a:prstTxWarp>
          </a:bodyPr>
          <a:lstStyle>
            <a:lvl1pPr>
              <a:defRPr sz="5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FA04689-4B5D-CA42-9BB0-18205457CEA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372600" y="29976763"/>
            <a:ext cx="8686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4857" tIns="172428" rIns="344857" bIns="172428" numCol="1" anchor="t" anchorCtr="0" compatLnSpc="1">
            <a:prstTxWarp prst="textNoShape">
              <a:avLst/>
            </a:prstTxWarp>
          </a:bodyPr>
          <a:lstStyle>
            <a:lvl1pPr algn="ctr">
              <a:defRPr sz="5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74EBADE-7692-9F4C-89F9-42BE468D181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9659600" y="29976763"/>
            <a:ext cx="6400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4857" tIns="172428" rIns="344857" bIns="172428" numCol="1" anchor="t" anchorCtr="0" compatLnSpc="1">
            <a:prstTxWarp prst="textNoShape">
              <a:avLst/>
            </a:prstTxWarp>
          </a:bodyPr>
          <a:lstStyle>
            <a:lvl1pPr algn="r">
              <a:defRPr sz="5300"/>
            </a:lvl1pPr>
          </a:lstStyle>
          <a:p>
            <a:fld id="{9F5B01F2-1829-C044-8941-CA4A47B33E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48050" rtl="0" eaLnBrk="0" fontAlgn="base" hangingPunct="0">
        <a:spcBef>
          <a:spcPct val="0"/>
        </a:spcBef>
        <a:spcAft>
          <a:spcPct val="0"/>
        </a:spcAft>
        <a:defRPr sz="166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defTabSz="3448050" rtl="0" eaLnBrk="0" fontAlgn="base" hangingPunct="0">
        <a:spcBef>
          <a:spcPct val="0"/>
        </a:spcBef>
        <a:spcAft>
          <a:spcPct val="0"/>
        </a:spcAft>
        <a:defRPr sz="16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3448050" rtl="0" eaLnBrk="0" fontAlgn="base" hangingPunct="0">
        <a:spcBef>
          <a:spcPct val="0"/>
        </a:spcBef>
        <a:spcAft>
          <a:spcPct val="0"/>
        </a:spcAft>
        <a:defRPr sz="16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3448050" rtl="0" eaLnBrk="0" fontAlgn="base" hangingPunct="0">
        <a:spcBef>
          <a:spcPct val="0"/>
        </a:spcBef>
        <a:spcAft>
          <a:spcPct val="0"/>
        </a:spcAft>
        <a:defRPr sz="16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3448050" rtl="0" eaLnBrk="0" fontAlgn="base" hangingPunct="0">
        <a:spcBef>
          <a:spcPct val="0"/>
        </a:spcBef>
        <a:spcAft>
          <a:spcPct val="0"/>
        </a:spcAft>
        <a:defRPr sz="16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3448050" rtl="0" fontAlgn="base">
        <a:spcBef>
          <a:spcPct val="0"/>
        </a:spcBef>
        <a:spcAft>
          <a:spcPct val="0"/>
        </a:spcAft>
        <a:defRPr sz="16600">
          <a:solidFill>
            <a:schemeClr val="tx2"/>
          </a:solidFill>
          <a:latin typeface="Arial" charset="0"/>
        </a:defRPr>
      </a:lvl6pPr>
      <a:lvl7pPr marL="914400" algn="ctr" defTabSz="3448050" rtl="0" fontAlgn="base">
        <a:spcBef>
          <a:spcPct val="0"/>
        </a:spcBef>
        <a:spcAft>
          <a:spcPct val="0"/>
        </a:spcAft>
        <a:defRPr sz="16600">
          <a:solidFill>
            <a:schemeClr val="tx2"/>
          </a:solidFill>
          <a:latin typeface="Arial" charset="0"/>
        </a:defRPr>
      </a:lvl7pPr>
      <a:lvl8pPr marL="1371600" algn="ctr" defTabSz="3448050" rtl="0" fontAlgn="base">
        <a:spcBef>
          <a:spcPct val="0"/>
        </a:spcBef>
        <a:spcAft>
          <a:spcPct val="0"/>
        </a:spcAft>
        <a:defRPr sz="16600">
          <a:solidFill>
            <a:schemeClr val="tx2"/>
          </a:solidFill>
          <a:latin typeface="Arial" charset="0"/>
        </a:defRPr>
      </a:lvl8pPr>
      <a:lvl9pPr marL="1828800" algn="ctr" defTabSz="3448050" rtl="0" fontAlgn="base">
        <a:spcBef>
          <a:spcPct val="0"/>
        </a:spcBef>
        <a:spcAft>
          <a:spcPct val="0"/>
        </a:spcAft>
        <a:defRPr sz="16600">
          <a:solidFill>
            <a:schemeClr val="tx2"/>
          </a:solidFill>
          <a:latin typeface="Arial" charset="0"/>
        </a:defRPr>
      </a:lvl9pPr>
    </p:titleStyle>
    <p:bodyStyle>
      <a:lvl1pPr marL="1293813" indent="-1293813" algn="l" defTabSz="3448050" rtl="0" eaLnBrk="0" fontAlgn="base" hangingPunct="0">
        <a:spcBef>
          <a:spcPct val="20000"/>
        </a:spcBef>
        <a:spcAft>
          <a:spcPct val="0"/>
        </a:spcAft>
        <a:buChar char="•"/>
        <a:defRPr sz="121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2801938" indent="-1077913" algn="l" defTabSz="3448050" rtl="0" eaLnBrk="0" fontAlgn="base" hangingPunct="0">
        <a:spcBef>
          <a:spcPct val="20000"/>
        </a:spcBef>
        <a:spcAft>
          <a:spcPct val="0"/>
        </a:spcAft>
        <a:buChar char="–"/>
        <a:defRPr sz="10600">
          <a:solidFill>
            <a:schemeClr val="tx1"/>
          </a:solidFill>
          <a:latin typeface="+mn-lt"/>
          <a:ea typeface="ＭＳ Ｐゴシック" charset="0"/>
        </a:defRPr>
      </a:lvl2pPr>
      <a:lvl3pPr marL="4310063" indent="-862013" algn="l" defTabSz="3448050" rtl="0" eaLnBrk="0" fontAlgn="base" hangingPunct="0">
        <a:spcBef>
          <a:spcPct val="20000"/>
        </a:spcBef>
        <a:spcAft>
          <a:spcPct val="0"/>
        </a:spcAft>
        <a:buChar char="•"/>
        <a:defRPr sz="9100">
          <a:solidFill>
            <a:schemeClr val="tx1"/>
          </a:solidFill>
          <a:latin typeface="+mn-lt"/>
          <a:ea typeface="ＭＳ Ｐゴシック" charset="0"/>
        </a:defRPr>
      </a:lvl3pPr>
      <a:lvl4pPr marL="6035675" indent="-863600" algn="l" defTabSz="3448050" rtl="0" eaLnBrk="0" fontAlgn="base" hangingPunct="0">
        <a:spcBef>
          <a:spcPct val="20000"/>
        </a:spcBef>
        <a:spcAft>
          <a:spcPct val="0"/>
        </a:spcAft>
        <a:buChar char="–"/>
        <a:defRPr sz="7500">
          <a:solidFill>
            <a:schemeClr val="tx1"/>
          </a:solidFill>
          <a:latin typeface="+mn-lt"/>
          <a:ea typeface="ＭＳ Ｐゴシック" charset="0"/>
        </a:defRPr>
      </a:lvl4pPr>
      <a:lvl5pPr marL="7759700" indent="-862013" algn="l" defTabSz="3448050" rtl="0" eaLnBrk="0" fontAlgn="base" hangingPunct="0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ea typeface="ＭＳ Ｐゴシック" charset="0"/>
        </a:defRPr>
      </a:lvl5pPr>
      <a:lvl6pPr marL="8216900" indent="-862013" algn="l" defTabSz="3448050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</a:defRPr>
      </a:lvl6pPr>
      <a:lvl7pPr marL="8674100" indent="-862013" algn="l" defTabSz="3448050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</a:defRPr>
      </a:lvl7pPr>
      <a:lvl8pPr marL="9131300" indent="-862013" algn="l" defTabSz="3448050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</a:defRPr>
      </a:lvl8pPr>
      <a:lvl9pPr marL="9588500" indent="-862013" algn="l" defTabSz="3448050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esrl.noaa.gov/gmd/ccgg/trends" TargetMode="External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hyperlink" Target="https://projects.ncsu.edu/project/posters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4">
            <a:extLst>
              <a:ext uri="{FF2B5EF4-FFF2-40B4-BE49-F238E27FC236}">
                <a16:creationId xmlns:a16="http://schemas.microsoft.com/office/drawing/2014/main" id="{9508687B-7D72-034B-B81A-7F9EAD39F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163" y="919163"/>
            <a:ext cx="25595262" cy="31080075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8" name="Text Box 5">
            <a:extLst>
              <a:ext uri="{FF2B5EF4-FFF2-40B4-BE49-F238E27FC236}">
                <a16:creationId xmlns:a16="http://schemas.microsoft.com/office/drawing/2014/main" id="{4F18EDF7-92FE-1E4F-B2A0-DC1F500F5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143000"/>
            <a:ext cx="20510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7200" b="1">
                <a:solidFill>
                  <a:schemeClr val="bg1"/>
                </a:solidFill>
                <a:latin typeface="Times New Roman" panose="02020603050405020304" pitchFamily="18" charset="0"/>
              </a:rPr>
              <a:t>Practicum Title</a:t>
            </a:r>
          </a:p>
        </p:txBody>
      </p:sp>
      <p:sp>
        <p:nvSpPr>
          <p:cNvPr id="14339" name="Text Box 6">
            <a:extLst>
              <a:ext uri="{FF2B5EF4-FFF2-40B4-BE49-F238E27FC236}">
                <a16:creationId xmlns:a16="http://schemas.microsoft.com/office/drawing/2014/main" id="{7828D6EC-32FF-0446-ADBD-1AC63AE48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362200"/>
            <a:ext cx="13182600" cy="3266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dirty="0">
                <a:solidFill>
                  <a:schemeClr val="bg1"/>
                </a:solidFill>
                <a:latin typeface="Times New Roman" panose="02020603050405020304" pitchFamily="18" charset="0"/>
              </a:rPr>
              <a:t>Your Name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College Park Scholars – Science &amp; Global Change Program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Your Major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emailaddress@umd.edu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List the course you used to get credit (such as CPSG250)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College Park Scholars Academic Showcase,  May 9, 2025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pic>
        <p:nvPicPr>
          <p:cNvPr id="14341" name="Picture 9" descr="UMlogo">
            <a:extLst>
              <a:ext uri="{FF2B5EF4-FFF2-40B4-BE49-F238E27FC236}">
                <a16:creationId xmlns:a16="http://schemas.microsoft.com/office/drawing/2014/main" id="{4DC886D7-4E7E-2C4A-8400-8F29F9476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200" y="1189038"/>
            <a:ext cx="2998788" cy="2743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4342" name="Text Box 10">
            <a:extLst>
              <a:ext uri="{FF2B5EF4-FFF2-40B4-BE49-F238E27FC236}">
                <a16:creationId xmlns:a16="http://schemas.microsoft.com/office/drawing/2014/main" id="{98583823-5EA4-4847-8C15-5B5D5DAAC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5638800"/>
            <a:ext cx="1094740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>
                <a:solidFill>
                  <a:schemeClr val="bg1"/>
                </a:solidFill>
                <a:latin typeface="Times New Roman" panose="02020603050405020304" pitchFamily="18" charset="0"/>
              </a:rPr>
              <a:t>Introduction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Times New Roman" panose="02020603050405020304" pitchFamily="18" charset="0"/>
              </a:rPr>
              <a:t>Some text goes in here</a:t>
            </a:r>
          </a:p>
        </p:txBody>
      </p:sp>
      <p:sp>
        <p:nvSpPr>
          <p:cNvPr id="14343" name="Text Box 11">
            <a:extLst>
              <a:ext uri="{FF2B5EF4-FFF2-40B4-BE49-F238E27FC236}">
                <a16:creationId xmlns:a16="http://schemas.microsoft.com/office/drawing/2014/main" id="{24132D79-2D1E-3B4A-8720-41286A7C5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9600" y="27432000"/>
            <a:ext cx="13487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Acknowledgments: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Make sure you acknowledge your site supervisors; Drs. Holtz &amp; Merck; etc.</a:t>
            </a:r>
          </a:p>
        </p:txBody>
      </p:sp>
      <p:sp>
        <p:nvSpPr>
          <p:cNvPr id="14344" name="Text Box 13">
            <a:extLst>
              <a:ext uri="{FF2B5EF4-FFF2-40B4-BE49-F238E27FC236}">
                <a16:creationId xmlns:a16="http://schemas.microsoft.com/office/drawing/2014/main" id="{B3D97D2D-9FE5-D143-9588-602C94678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9900" y="19659600"/>
            <a:ext cx="137160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>
                <a:solidFill>
                  <a:schemeClr val="bg1"/>
                </a:solidFill>
                <a:latin typeface="Times New Roman" panose="02020603050405020304" pitchFamily="18" charset="0"/>
              </a:rPr>
              <a:t>Discussion: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Times New Roman" panose="02020603050405020304" pitchFamily="18" charset="0"/>
              </a:rPr>
              <a:t>Keep in mind, there is zero reason to follow this structure to the letter, and much benefit to being creative. Try different options.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5" name="Text Box 14">
            <a:extLst>
              <a:ext uri="{FF2B5EF4-FFF2-40B4-BE49-F238E27FC236}">
                <a16:creationId xmlns:a16="http://schemas.microsoft.com/office/drawing/2014/main" id="{6D34C693-1442-E449-9016-CA6706439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18288000"/>
            <a:ext cx="10033000" cy="4979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>
                <a:solidFill>
                  <a:schemeClr val="bg1"/>
                </a:solidFill>
                <a:latin typeface="Times New Roman" panose="02020603050405020304" pitchFamily="18" charset="0"/>
              </a:rPr>
              <a:t>Site Information: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Times New Roman" panose="02020603050405020304" pitchFamily="18" charset="0"/>
              </a:rPr>
              <a:t>Name of Site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Times New Roman" panose="02020603050405020304" pitchFamily="18" charset="0"/>
              </a:rPr>
              <a:t>Address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Times New Roman" panose="02020603050405020304" pitchFamily="18" charset="0"/>
              </a:rPr>
              <a:t>Your supervisor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Times New Roman" panose="02020603050405020304" pitchFamily="18" charset="0"/>
              </a:rPr>
              <a:t>The site mission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Times New Roman" panose="02020603050405020304" pitchFamily="18" charset="0"/>
              </a:rPr>
              <a:t>The particular goals of the site you were at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6" name="Text Box 15">
            <a:extLst>
              <a:ext uri="{FF2B5EF4-FFF2-40B4-BE49-F238E27FC236}">
                <a16:creationId xmlns:a16="http://schemas.microsoft.com/office/drawing/2014/main" id="{9C4A49A2-2C39-2346-993B-A0448086B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7400" y="25908000"/>
            <a:ext cx="15240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chemeClr val="bg1"/>
                </a:solidFill>
                <a:latin typeface="Times New Roman" panose="02020603050405020304" pitchFamily="18" charset="0"/>
              </a:rPr>
              <a:t>Consult </a:t>
            </a:r>
            <a:r>
              <a:rPr lang="en-US" altLang="en-US" sz="4000">
                <a:solidFill>
                  <a:schemeClr val="bg1"/>
                </a:solidFill>
                <a:latin typeface="Times New Roman" panose="02020603050405020304" pitchFamily="18" charset="0"/>
                <a:hlinkClick r:id="rId4"/>
              </a:rPr>
              <a:t>https://projects.ncsu.edu/project/posters/</a:t>
            </a:r>
            <a:r>
              <a:rPr lang="en-US" altLang="en-US" sz="4000">
                <a:solidFill>
                  <a:schemeClr val="bg1"/>
                </a:solidFill>
                <a:latin typeface="Times New Roman" panose="02020603050405020304" pitchFamily="18" charset="0"/>
              </a:rPr>
              <a:t> (and other links on the assignment) for design and text size hints.</a:t>
            </a:r>
          </a:p>
        </p:txBody>
      </p:sp>
      <p:sp>
        <p:nvSpPr>
          <p:cNvPr id="14348" name="Text Box 14">
            <a:extLst>
              <a:ext uri="{FF2B5EF4-FFF2-40B4-BE49-F238E27FC236}">
                <a16:creationId xmlns:a16="http://schemas.microsoft.com/office/drawing/2014/main" id="{3417B0B9-422E-CF43-B82B-D94931D26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24134157"/>
            <a:ext cx="8128000" cy="4031873"/>
          </a:xfrm>
          <a:prstGeom prst="rect">
            <a:avLst/>
          </a:prstGeom>
          <a:solidFill>
            <a:schemeClr val="accent5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Issues Confronting Site: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Text hear that discusses issues confronting your site. Obviously this applies more to projects centered on service or outreach more than research.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(Also note: this is a case of a text box with color but no border.)</a:t>
            </a:r>
          </a:p>
        </p:txBody>
      </p:sp>
      <p:sp>
        <p:nvSpPr>
          <p:cNvPr id="14349" name="Text Box 14">
            <a:extLst>
              <a:ext uri="{FF2B5EF4-FFF2-40B4-BE49-F238E27FC236}">
                <a16:creationId xmlns:a16="http://schemas.microsoft.com/office/drawing/2014/main" id="{024CD373-A349-4E4E-9260-A62D62617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25400" y="5791200"/>
            <a:ext cx="12344400" cy="351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Activities: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What exactly did you do on this project? Give us a sense of your activities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32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32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BDF2CB84-8095-A743-A794-0EAD0C165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25400" y="9372600"/>
            <a:ext cx="12344400" cy="255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Impact: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By the way, do you prefer border lines around the text boxes or not? Go to “Format Shape” and select your options.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1" name="Text Box 13">
            <a:extLst>
              <a:ext uri="{FF2B5EF4-FFF2-40B4-BE49-F238E27FC236}">
                <a16:creationId xmlns:a16="http://schemas.microsoft.com/office/drawing/2014/main" id="{35C79835-367C-F849-A747-4E15664FF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9900" y="22420263"/>
            <a:ext cx="13779500" cy="28007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Future Work:</a:t>
            </a:r>
            <a:endParaRPr lang="en-US" altLang="en-US" sz="32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By the way, the ratio of text blocks to graphics on this poster is TOO SMALL! Posters are inherently a graphic medium: emphasize image over text where reasonable. If you can say it in pictures, do so. (Also note: this is a case of a text box with color AND a border. You choose what works for/looks best to you.)</a:t>
            </a:r>
          </a:p>
        </p:txBody>
      </p:sp>
      <p:sp>
        <p:nvSpPr>
          <p:cNvPr id="14352" name="Rectangle 1">
            <a:extLst>
              <a:ext uri="{FF2B5EF4-FFF2-40B4-BE49-F238E27FC236}">
                <a16:creationId xmlns:a16="http://schemas.microsoft.com/office/drawing/2014/main" id="{D880D99B-C27D-504D-A1D4-59558E398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8013" y="29030613"/>
            <a:ext cx="2732087" cy="2743200"/>
          </a:xfrm>
          <a:prstGeom prst="rect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317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3" name="TextBox 2">
            <a:extLst>
              <a:ext uri="{FF2B5EF4-FFF2-40B4-BE49-F238E27FC236}">
                <a16:creationId xmlns:a16="http://schemas.microsoft.com/office/drawing/2014/main" id="{4E2F2A43-D9E8-D443-B084-0E90DB2CF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88638" y="29390167"/>
            <a:ext cx="2889250" cy="212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4400"/>
              <a:t>Space to place QR Code</a:t>
            </a:r>
          </a:p>
        </p:txBody>
      </p:sp>
      <p:sp>
        <p:nvSpPr>
          <p:cNvPr id="14354" name="Text Box 15">
            <a:extLst>
              <a:ext uri="{FF2B5EF4-FFF2-40B4-BE49-F238E27FC236}">
                <a16:creationId xmlns:a16="http://schemas.microsoft.com/office/drawing/2014/main" id="{DE4BA5ED-717D-BA47-9F01-7ED20A07E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9413200"/>
            <a:ext cx="14249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>
                <a:solidFill>
                  <a:schemeClr val="bg1"/>
                </a:solidFill>
                <a:latin typeface="Times New Roman" panose="02020603050405020304" pitchFamily="18" charset="0"/>
              </a:rPr>
              <a:t>Please, for the love of all that is good and decent, do NOT use this grey background color!! (Unless you really, really, really like it!)</a:t>
            </a:r>
          </a:p>
        </p:txBody>
      </p:sp>
      <p:sp>
        <p:nvSpPr>
          <p:cNvPr id="14355" name="Text Box 15">
            <a:extLst>
              <a:ext uri="{FF2B5EF4-FFF2-40B4-BE49-F238E27FC236}">
                <a16:creationId xmlns:a16="http://schemas.microsoft.com/office/drawing/2014/main" id="{4E84AFBA-1B24-C14F-AB82-930898322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6306800"/>
            <a:ext cx="11049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One method of caption: directly underneath. Image from Global Greenhouse Gas Reference Network (</a:t>
            </a:r>
            <a:r>
              <a:rPr lang="en-US" altLang="en-US" sz="2000" dirty="0">
                <a:solidFill>
                  <a:schemeClr val="bg1"/>
                </a:solidFill>
                <a:latin typeface="Times New Roman" panose="02020603050405020304" pitchFamily="18" charset="0"/>
                <a:hlinkClick r:id="rId6"/>
              </a:rPr>
              <a:t>https://www.esrl.noaa.gov/gmd/ccgg/trends</a:t>
            </a:r>
            <a:r>
              <a:rPr lang="en-US" altLang="en-US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)  [Note font size is smaller than body text. Also, see how the URL is highlighted. FIX THAT! Select it; right click  to select “Hyperlink”, select “Edit”, and select “Remove link”.]</a:t>
            </a:r>
          </a:p>
        </p:txBody>
      </p:sp>
      <p:pic>
        <p:nvPicPr>
          <p:cNvPr id="14357" name="Picture 2" descr="194_co2-graph-021116.jpg">
            <a:extLst>
              <a:ext uri="{FF2B5EF4-FFF2-40B4-BE49-F238E27FC236}">
                <a16:creationId xmlns:a16="http://schemas.microsoft.com/office/drawing/2014/main" id="{87934848-9585-784E-AA14-06C9A25BB6D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5400" y="12039600"/>
            <a:ext cx="11887200" cy="742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8" name="Text Box 15">
            <a:extLst>
              <a:ext uri="{FF2B5EF4-FFF2-40B4-BE49-F238E27FC236}">
                <a16:creationId xmlns:a16="http://schemas.microsoft.com/office/drawing/2014/main" id="{4CC374C1-19E2-B447-AA26-183300BAA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2600" y="17630239"/>
            <a:ext cx="11049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3448050" eaLnBrk="0" hangingPunct="0"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34480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Another method of caption: caption on the figure. Image from https://climate.nasa.gov/climate_resources/24/  (note font size is smaller than body text)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7B43B512-51B5-C540-A27D-FC1560B42A3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2467" y="1189038"/>
            <a:ext cx="2649866" cy="2743200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7B96EAE9-0CBF-3844-B24A-A25E4C404FD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0" y="28769454"/>
            <a:ext cx="2623930" cy="2743200"/>
          </a:xfrm>
          <a:prstGeom prst="rect">
            <a:avLst/>
          </a:prstGeom>
        </p:spPr>
      </p:pic>
      <p:pic>
        <p:nvPicPr>
          <p:cNvPr id="12" name="Picture 11" descr="Chart&#10;&#10;Description automatically generated">
            <a:extLst>
              <a:ext uri="{FF2B5EF4-FFF2-40B4-BE49-F238E27FC236}">
                <a16:creationId xmlns:a16="http://schemas.microsoft.com/office/drawing/2014/main" id="{463F5A29-6373-6842-9377-55CFC07AC7E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440" y="8077200"/>
            <a:ext cx="10792460" cy="81182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460</Words>
  <Application>Microsoft Macintosh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University of Maryland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gstewart</dc:creator>
  <cp:lastModifiedBy>Thomas Richard Holtz Jr</cp:lastModifiedBy>
  <cp:revision>44</cp:revision>
  <dcterms:created xsi:type="dcterms:W3CDTF">2009-01-15T18:26:24Z</dcterms:created>
  <dcterms:modified xsi:type="dcterms:W3CDTF">2025-02-25T21:59:30Z</dcterms:modified>
</cp:coreProperties>
</file>